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01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72" r:id="rId20"/>
    <p:sldId id="275" r:id="rId21"/>
    <p:sldId id="277" r:id="rId22"/>
    <p:sldId id="278" r:id="rId23"/>
    <p:sldId id="274" r:id="rId24"/>
    <p:sldId id="279" r:id="rId25"/>
    <p:sldId id="262" r:id="rId26"/>
    <p:sldId id="266" r:id="rId28"/>
    <p:sldId id="280" r:id="rId29"/>
    <p:sldId id="264" r:id="rId30"/>
    <p:sldId id="268" r:id="rId31"/>
  </p:sldIdLst>
  <p:sldSz cx="12192000" cy="6858000"/>
  <p:notesSz cx="6809105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0">
          <p15:clr>
            <a:srgbClr val="A4A3A4"/>
          </p15:clr>
        </p15:guide>
        <p15:guide id="2" pos="3826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2246" autoAdjust="0"/>
  </p:normalViewPr>
  <p:slideViewPr>
    <p:cSldViewPr snapToGrid="0" snapToObjects="1">
      <p:cViewPr varScale="1">
        <p:scale>
          <a:sx n="59" d="100"/>
          <a:sy n="59" d="100"/>
        </p:scale>
        <p:origin x="84" y="116"/>
      </p:cViewPr>
      <p:guideLst>
        <p:guide orient="horz" pos="2146"/>
        <p:guide pos="3826"/>
      </p:guideLst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6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viewProps" Target="viewProps.xml"></Relationship><Relationship Id="rId33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F60C-BC40-41D1-B859-93C83C77FEA7}" type="datetimeFigureOut">
              <a:rPr lang="en-IN" smtClean="0"/>
              <a:t>13-01-2021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D58F-3B45-41C1-923C-A42AFC7931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6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0B7C-BA1A-4AF9-B83D-018732ADE37B}" type="datetimeFigureOut">
              <a:rPr lang="en-IN" smtClean="0"/>
              <a:t>13-01-2021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DB0A-83B0-4A0E-AA51-E6E31CC45E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39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3DB0A-83B0-4A0E-AA51-E6E31CC45E7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82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ADB7-239D-4BC2-95ED-E6D9D5DA2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DC68B-01F0-42CC-B0BF-487CA0BC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D204-B91C-466A-9933-53A9F0ED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70CDD-B60D-4411-9804-3DC2917E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E60C-557A-4DA9-B1BC-87609BFD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50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0C2A-42F6-410E-BF74-01AE8D12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CE2F7-9728-40AF-ACC4-96E759551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7A7D-CA23-41AA-8C5D-811F3AE1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E4956-BDA0-477D-87FA-9EB5B63A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44EA7-A912-4B06-B10B-0D636B48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97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7151F-17E5-4F01-A5B0-A0E754142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DBEE0-BEBD-42D4-BBCA-690A8A7D3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96F9-BDCD-4F8A-8BEB-8B8C29F8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EF53-15AD-4757-9E0E-BE7C600D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DAC5-0EF6-4F3E-ABF1-7104C00C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2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6353-0498-4A6F-82B4-CFF8FACA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690F-EF90-4D8D-9726-423328BB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9CFE8-9F36-4DF4-B131-693EA796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ABA7-1F04-4930-94BA-CC166254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EF7A9-04F9-4BC3-862A-81F9D06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87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75DC-9AB7-49B2-AB21-6ECBF02C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3AAEA-03F2-4300-9C2C-3ED3B3C91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C5E4E-E193-48D6-AE3E-0E766AB6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DDFCE-B0E5-4A11-A65E-35CB7A03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7A886-5E43-40E5-B884-D0035206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1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0461-89B4-4BB4-9482-BA26B276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5872-7F08-4459-8FBE-F4CF0ABC4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E6C0E-B02A-4692-ACCE-031DD005A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E8C85-08DA-473A-90D9-65E2AA0E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F6A3E-D300-41E5-ABBB-68896001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2F206-8D96-4B4B-B3AE-AEEC2AD0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8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62A9-217B-4E3A-9C15-F6497011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83C7-4404-457D-BC8B-28B0A2E3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43CF-3FF8-4E42-8499-6CDCE29B0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A59B1-8033-4159-B1C2-8A265103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64566-4CB1-4505-B2E8-CC22B010A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5C676-D330-4129-9876-CBE56A12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65A28-44EA-4C1F-9DCE-312D5960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1E589-0036-4C82-AFAA-5512956D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37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5AA9-04B6-4D1E-B342-B55926F2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1EB1E-5014-452A-B20E-E46F27D0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4620C-21C6-4FC2-88B5-DFC554D6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5286F-DDE5-475E-854F-3D558B76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0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7D498-01B4-4A01-9A54-18F4D9E7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975D3-9245-48C3-9797-B4B63BF7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5FB1-C006-4AEA-B703-B5FF7B1F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5490-1D62-42F6-8389-557538D3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B48D-9FCC-452D-A1E9-7286B098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275C0-F8E9-4DDF-8BDF-ABBC48D83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CEFE7-5D32-4828-A99A-508374F3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95ABA-EBB4-401D-8B7E-30C1BF6C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0E6D-81C6-4E8F-8E9B-9D860DB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3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9974-3D68-469E-8DE4-D734D1CF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4BDF7-89C0-4140-964E-B58C10B2C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DCEB9-EA92-4B13-A2A2-444844C78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0FCA2-39A8-438C-A8B9-1434634E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86579-F515-4746-9509-6890C1A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3D469-ADF7-4C8A-BC2C-DBAE4FC9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5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6761F-B320-4FA2-BD94-6C7F5544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437B2-7D84-427C-A58E-34E1B63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59E1C-2308-4E8F-8140-E3DB6EEB9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9738-F2A0-4DCF-A7C8-DED74C34B69A}" type="datetimeFigureOut">
              <a:rPr lang="en-IN" smtClean="0"/>
              <a:pPr/>
              <a:t>13-01-2021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3454-38DE-492D-A49D-310796664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8F13-76EF-4C22-AD5D-E809F195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CBDB-55B7-489C-B3FC-902582DEBA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9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3569491607553.pn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image" Target="../media/fImage20452171042634.png"></Relationship><Relationship Id="rId2" Type="http://schemas.openxmlformats.org/officeDocument/2006/relationships/slideLayout" Target="../slideLayouts/slideLayout2.xml"></Relationship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3.png"></Relationship><Relationship Id="rId3" Type="http://schemas.openxmlformats.org/officeDocument/2006/relationships/slideLayout" Target="../slideLayouts/slideLayout2.xml"></Relationship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5.jpeg"></Relationship><Relationship Id="rId3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notesSlide" Target="../notesSlides/notesSlide8.xml"></Relationship><Relationship Id="rId1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57C1BA-339D-4FD0-B7F1-2278851CD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248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>
            <p:ph type="title" idx="2"/>
          </p:nvPr>
        </p:nvSpPr>
        <p:spPr>
          <a:xfrm rot="0">
            <a:off x="213360" y="243205"/>
            <a:ext cx="11491595" cy="875030"/>
          </a:xfrm>
          <a:prstGeom prst="rect"/>
          <a:solidFill>
            <a:schemeClr val="accent1"/>
          </a:solidFill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EEPC India </a:t>
            </a: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Virtual Exhibiton on Medical Devices</a:t>
            </a:r>
            <a:endParaRPr lang="ko-KR" altLang="en-US" sz="4400" b="1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  <p:pic>
        <p:nvPicPr>
          <p:cNvPr id="5" name="Picture 4" descr="C:/Users/Pallavi Saha/AppData/Roaming/PolarisOffice8/ETemp/6184_18611720/fImage1356949160755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61315" y="1324610"/>
            <a:ext cx="11408410" cy="53327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291465" y="1758315"/>
            <a:ext cx="8898890" cy="4692650"/>
          </a:xfrm>
          <a:prstGeom prst="rect"/>
        </p:spPr>
        <p:txBody>
          <a:bodyPr wrap="square" lIns="91440" tIns="45720" rIns="91440" bIns="45720" numCol="1" vert="horz" anchor="t">
            <a:normAutofit fontScale="85000" lnSpcReduction="20000"/>
          </a:bodyPr>
          <a:lstStyle/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Nodal agency to coordinate trade promotion activities 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Leading Brand India Engineering campaign for the sector globally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Developed an e – product catalogue for the sector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Advocates policy &amp; regulations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Showcases India at the leading International expositions such as at Arab Health, Asia Pharma etc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Organises RBSM, Trade Delegations etc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just" defTabSz="91440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EEPC India invites interest for B2B meetings. 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5DEFFD-0498-4CE3-9474-EF51642C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243205"/>
            <a:ext cx="11490960" cy="8743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EEPC India activities in Medical Device sector</a:t>
            </a:r>
          </a:p>
        </p:txBody>
      </p:sp>
      <p:pic>
        <p:nvPicPr>
          <p:cNvPr id="5" name="Picture 4" descr="C:/Users/Pallavi Saha/AppData/Roaming/PolarisOffice8/ETemp/10392_13418416/fImage20452171042634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364345" y="2481580"/>
            <a:ext cx="2694305" cy="359600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151077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C1CA-5C16-4E9B-9F85-7949EC45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69" y="802940"/>
            <a:ext cx="7287126" cy="1134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600" dirty="0">
                <a:solidFill>
                  <a:srgbClr val="00B0F0"/>
                </a:solidFill>
              </a:rPr>
              <a:t>Thank you</a:t>
            </a:r>
          </a:p>
          <a:p>
            <a:pPr marL="0" indent="0" algn="ctr">
              <a:buNone/>
            </a:pPr>
            <a:endParaRPr lang="en-IN" sz="6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47" y="3007895"/>
            <a:ext cx="232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Mr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Suranjan</a:t>
            </a:r>
            <a:r>
              <a:rPr lang="en-US" dirty="0">
                <a:solidFill>
                  <a:srgbClr val="002060"/>
                </a:solidFill>
              </a:rPr>
              <a:t> Gupta</a:t>
            </a:r>
          </a:p>
          <a:p>
            <a:r>
              <a:rPr lang="en-US" dirty="0">
                <a:solidFill>
                  <a:srgbClr val="002060"/>
                </a:solidFill>
              </a:rPr>
              <a:t>Executive Director</a:t>
            </a:r>
          </a:p>
          <a:p>
            <a:r>
              <a:rPr lang="en-US" dirty="0">
                <a:solidFill>
                  <a:srgbClr val="002060"/>
                </a:solidFill>
              </a:rPr>
              <a:t>EEPC India</a:t>
            </a:r>
          </a:p>
          <a:p>
            <a:r>
              <a:rPr lang="en-US" dirty="0">
                <a:solidFill>
                  <a:srgbClr val="002060"/>
                </a:solidFill>
              </a:rPr>
              <a:t>ed@eepcindia.net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4052" y="2931696"/>
            <a:ext cx="232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Ms </a:t>
            </a:r>
            <a:r>
              <a:rPr lang="en-US" dirty="0" err="1">
                <a:solidFill>
                  <a:srgbClr val="002060"/>
                </a:solidFill>
              </a:rPr>
              <a:t>Pallavi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Saha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Sr</a:t>
            </a:r>
            <a:r>
              <a:rPr lang="en-US" dirty="0">
                <a:solidFill>
                  <a:srgbClr val="002060"/>
                </a:solidFill>
              </a:rPr>
              <a:t> Deputy Director</a:t>
            </a:r>
          </a:p>
          <a:p>
            <a:r>
              <a:rPr lang="en-US" dirty="0">
                <a:solidFill>
                  <a:srgbClr val="002060"/>
                </a:solidFill>
              </a:rPr>
              <a:t>EEPC India</a:t>
            </a:r>
          </a:p>
          <a:p>
            <a:r>
              <a:rPr lang="en-US" dirty="0">
                <a:solidFill>
                  <a:srgbClr val="002060"/>
                </a:solidFill>
              </a:rPr>
              <a:t>psaha@eepcindia.net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748" y="4203033"/>
            <a:ext cx="4062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Address: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‘</a:t>
            </a:r>
            <a:r>
              <a:rPr lang="en-US" dirty="0" err="1">
                <a:solidFill>
                  <a:srgbClr val="002060"/>
                </a:solidFill>
              </a:rPr>
              <a:t>Vanijya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Bhawan</a:t>
            </a:r>
            <a:r>
              <a:rPr lang="en-US" dirty="0">
                <a:solidFill>
                  <a:srgbClr val="002060"/>
                </a:solidFill>
              </a:rPr>
              <a:t>’, 1st Floor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International Trade Facilitation Centre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1/1, Wood Street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Kolkata 700016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Phone : (+91 33) 22890651/52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Fax : (+91 33) 22890654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E-mail : eepcho@eepcindia.net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701" y="1924047"/>
            <a:ext cx="810878" cy="94866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6298" y="1860466"/>
            <a:ext cx="822575" cy="99093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0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>
            <a:off x="838200" y="1035685"/>
            <a:ext cx="10518140" cy="574675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2400">
                <a:latin typeface="Calibri" charset="0"/>
                <a:ea typeface="Calibri" charset="0"/>
              </a:rPr>
              <a:t>India is the 4th largest market for medical devices in Asia and among the top 20 markets for medical devices in the world</a:t>
            </a:r>
            <a:endParaRPr lang="ko-KR" altLang="en-US" sz="2400">
              <a:latin typeface="Calibri" charset="0"/>
              <a:ea typeface="Calibri" charset="0"/>
            </a:endParaRPr>
          </a:p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2400">
                <a:latin typeface="Calibri" charset="0"/>
                <a:ea typeface="Calibri" charset="0"/>
              </a:rPr>
              <a:t>Current Market size for medical devices in India is USD 11 billion and the Market size expected to reach </a:t>
            </a:r>
            <a:r>
              <a:rPr lang="en-IN" sz="2400">
                <a:latin typeface="Calibri" charset="0"/>
                <a:ea typeface="Calibri" charset="0"/>
              </a:rPr>
              <a:t>USD</a:t>
            </a:r>
            <a:r>
              <a:rPr sz="2400">
                <a:latin typeface="Calibri" charset="0"/>
                <a:ea typeface="Calibri" charset="0"/>
              </a:rPr>
              <a:t> 50 bn by 2025</a:t>
            </a:r>
            <a:endParaRPr lang="ko-KR" altLang="en-US" sz="2400">
              <a:latin typeface="Calibri" charset="0"/>
              <a:ea typeface="Calibri" charset="0"/>
            </a:endParaRPr>
          </a:p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2400">
                <a:latin typeface="Calibri" charset="0"/>
                <a:ea typeface="Calibri" charset="0"/>
              </a:rPr>
              <a:t>100% FDI is allowed under the automatic route. FDI inflows in Medical and Surgical Appliances from April 2000 - Sept 2020 were to the tune of $2.17 bn.</a:t>
            </a:r>
            <a:endParaRPr lang="ko-KR" altLang="en-US" sz="2400">
              <a:latin typeface="Calibri" charset="0"/>
              <a:ea typeface="Calibri" charset="0"/>
            </a:endParaRPr>
          </a:p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400">
                <a:latin typeface="Calibri" charset="0"/>
                <a:ea typeface="Calibri" charset="0"/>
              </a:rPr>
              <a:t>Government of India r</a:t>
            </a:r>
            <a:r>
              <a:rPr sz="2400">
                <a:latin typeface="Calibri" charset="0"/>
                <a:ea typeface="Calibri" charset="0"/>
              </a:rPr>
              <a:t>ecognized Medical Devices as a sunrise sector under Make in India campaign, 2014</a:t>
            </a:r>
            <a:endParaRPr lang="ko-KR" altLang="en-US" sz="2400">
              <a:latin typeface="Calibri" charset="0"/>
              <a:ea typeface="Calibri" charset="0"/>
            </a:endParaRPr>
          </a:p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2400">
                <a:latin typeface="Calibri" charset="0"/>
                <a:ea typeface="Calibri" charset="0"/>
              </a:rPr>
              <a:t>‘Make in India’ initiative by the Indian government </a:t>
            </a:r>
            <a:r>
              <a:rPr sz="2400">
                <a:latin typeface="Calibri" charset="0"/>
                <a:ea typeface="Calibri" charset="0"/>
              </a:rPr>
              <a:t>is aimed </a:t>
            </a:r>
            <a:r>
              <a:rPr sz="2400">
                <a:latin typeface="Calibri" charset="0"/>
                <a:ea typeface="Calibri" charset="0"/>
              </a:rPr>
              <a:t>to help boost domestic manufacturing and export competitiveness of this industry.</a:t>
            </a:r>
            <a:endParaRPr lang="ko-KR" altLang="en-US" sz="2400">
              <a:latin typeface="Calibri" charset="0"/>
              <a:ea typeface="Calibri" charset="0"/>
            </a:endParaRPr>
          </a:p>
          <a:p>
            <a:pPr marL="228600" indent="-228600" algn="just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2400">
                <a:latin typeface="Calibri" charset="0"/>
                <a:ea typeface="Calibri" charset="0"/>
              </a:rPr>
              <a:t>Changes in medical regulatory framework for medical devic</a:t>
            </a:r>
            <a:r>
              <a:rPr sz="2400" i="0" b="0">
                <a:solidFill>
                  <a:srgbClr val="46494F"/>
                </a:solidFill>
                <a:latin typeface="Calibri" charset="0"/>
                <a:ea typeface="Calibri" charset="0"/>
              </a:rPr>
              <a:t>es in India aims towards ensuring quality and safety of these medical devices at par with the international standards. </a:t>
            </a:r>
            <a:endParaRPr lang="ko-KR" altLang="en-US" sz="2400" i="0" b="0">
              <a:solidFill>
                <a:srgbClr val="46494F"/>
              </a:solidFill>
              <a:latin typeface="Calibri" charset="0"/>
              <a:ea typeface="Calibri" charset="0"/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>
          <a:xfrm>
            <a:off x="640715" y="227965"/>
            <a:ext cx="10516235" cy="641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ctr">
            <a:normAutofit fontScale="97500" lnSpcReduction="1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 dirty="0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Indian Medical Device Industry- Salient features</a:t>
            </a:r>
            <a:endParaRPr lang="ko-KR" altLang="en-US" sz="4400" b="1" dirty="0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/Users/Pallavi Saha/AppData/Roaming/PolarisOffice8/ETemp/11104_18890360/fImage43204240342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1113790"/>
            <a:ext cx="10405110" cy="574484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/>
          </p:cNvSpPr>
          <p:nvPr/>
        </p:nvSpPr>
        <p:spPr>
          <a:xfrm>
            <a:off x="640715" y="227965"/>
            <a:ext cx="10516870" cy="64198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Indian Medical Device Industry- Trend in Exports</a:t>
            </a:r>
            <a:endParaRPr lang="ko-KR" altLang="en-US" sz="4400" b="1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DBA4B9-9127-4DD2-B47B-92EE5929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7" t="27196" r="4770" b="19594"/>
          <a:stretch/>
        </p:blipFill>
        <p:spPr>
          <a:xfrm>
            <a:off x="685800" y="2002790"/>
            <a:ext cx="10754995" cy="342900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E711F507-A73D-42BD-957D-ADD1DFC7AFEC}"/>
              </a:ext>
            </a:extLst>
          </p:cNvPr>
          <p:cNvSpPr txBox="1">
            <a:spLocks/>
          </p:cNvSpPr>
          <p:nvPr/>
        </p:nvSpPr>
        <p:spPr>
          <a:xfrm>
            <a:off x="640715" y="227965"/>
            <a:ext cx="10516235" cy="641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ctr">
            <a:normAutofit fontScale="97500" lnSpcReduction="1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 dirty="0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India’s exports of medical devices</a:t>
            </a:r>
            <a:endParaRPr lang="ko-KR" altLang="en-US" sz="4400" b="1" dirty="0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  <p:sp>
        <p:nvSpPr>
          <p:cNvPr id="8" name="Text Box 7"/>
          <p:cNvSpPr txBox="1">
            <a:spLocks/>
          </p:cNvSpPr>
          <p:nvPr/>
        </p:nvSpPr>
        <p:spPr>
          <a:xfrm rot="0">
            <a:off x="8161020" y="2691765"/>
            <a:ext cx="840740" cy="339725"/>
          </a:xfrm>
          <a:prstGeom prst="rect"/>
          <a:solidFill>
            <a:srgbClr val="CCDBE5"/>
          </a:solidFill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>
                <a:latin typeface="Nirmala UI" charset="0"/>
                <a:ea typeface="Nirmala UI" charset="0"/>
              </a:rPr>
              <a:t>USA</a:t>
            </a:r>
            <a:endParaRPr lang="ko-KR" altLang="en-US" sz="1600">
              <a:latin typeface="Nirmala UI" charset="0"/>
              <a:ea typeface="Nirmala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3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61FCD-718A-4031-8A0D-46C2524F4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7" t="35215" r="6555" b="18294"/>
          <a:stretch/>
        </p:blipFill>
        <p:spPr>
          <a:xfrm>
            <a:off x="566058" y="2427515"/>
            <a:ext cx="10602686" cy="2917372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582B6DF-7A0F-433C-B61B-D6DDD19B8BCB}"/>
              </a:ext>
            </a:extLst>
          </p:cNvPr>
          <p:cNvSpPr txBox="1">
            <a:spLocks/>
          </p:cNvSpPr>
          <p:nvPr/>
        </p:nvSpPr>
        <p:spPr>
          <a:xfrm>
            <a:off x="640715" y="227965"/>
            <a:ext cx="10516235" cy="641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ctr">
            <a:normAutofit fontScale="97500" lnSpcReduction="1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altLang="ko-KR" sz="4400" b="1" dirty="0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Key trend in Indian medical device industry</a:t>
            </a:r>
            <a:endParaRPr lang="ko-KR" altLang="en-US" sz="4400" b="1" dirty="0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72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" y="1610995"/>
            <a:ext cx="10360660" cy="487997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/>
          </p:cNvSpPr>
          <p:nvPr/>
        </p:nvSpPr>
        <p:spPr>
          <a:xfrm rot="0">
            <a:off x="640715" y="227965"/>
            <a:ext cx="11172825" cy="595630"/>
          </a:xfrm>
          <a:prstGeom prst="rect"/>
          <a:solidFill>
            <a:schemeClr val="accent1"/>
          </a:solidFill>
        </p:spPr>
        <p:txBody>
          <a:bodyPr wrap="square" lIns="91440" tIns="45720" rIns="91440" bIns="45720" numCol="1" vert="horz" anchor="ctr">
            <a:normAutofit fontScale="75000" lnSpcReduction="1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Indian Medical Device Industry- Exports of Technology Subgroups</a:t>
            </a:r>
            <a:endParaRPr lang="ko-KR" altLang="en-US" sz="4400" b="1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>
            <a:off x="838200" y="1825625"/>
            <a:ext cx="10517505" cy="389445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EU is one of the major destinations for India’s medical device exports.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India’s exports of medical devices to Europe has seen a consistent growth over the last few years rising from 308.28 million uSD in 2014-15 to 430.71 million USD in Yr  2019-20.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Germany, France, Spain, Italy, Belgium &amp; UK are major markts in India’s export of medical evices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European companies are also one of the major investors in India’s medical device landscape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Many of the European medical device companies like Medtronics, GE Healthcare, Siemens are having operations in India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India is looking at EU not only as an export market but also as a strategic partner for technology transfer and cooperation in the medical device sector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sz="1800">
                <a:solidFill>
                  <a:srgbClr val="000000"/>
                </a:solidFill>
                <a:latin typeface="맑은 고딕" charset="0"/>
                <a:ea typeface="Nirmala UI" charset="0"/>
              </a:rPr>
              <a:t>Many of the Indian companies in the medical device sector have highlighted registration and regulatroy issues as one of the challanges while doing business with Europe.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Nirmala UI" charset="0"/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>
          <a:xfrm>
            <a:off x="640715" y="227965"/>
            <a:ext cx="11173460" cy="596265"/>
          </a:xfrm>
          <a:prstGeom prst="rect"/>
          <a:solidFill>
            <a:schemeClr val="accent1"/>
          </a:solidFill>
        </p:spPr>
        <p:txBody>
          <a:bodyPr wrap="square" lIns="91440" tIns="45720" rIns="91440" bIns="45720" numCol="1" vert="horz" anchor="ctr">
            <a:normAutofit fontScale="82500" lnSpcReduction="10000"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Why </a:t>
            </a:r>
            <a:r>
              <a:rPr lang="en-IN" sz="4400" b="1">
                <a:solidFill>
                  <a:schemeClr val="bg1"/>
                </a:solidFill>
                <a:latin typeface="Calibri Light" charset="0"/>
                <a:ea typeface="Vrinda" charset="0"/>
                <a:cs typeface="+mj-cs"/>
              </a:rPr>
              <a:t>EU?</a:t>
            </a:r>
            <a:endParaRPr lang="ko-KR" altLang="en-US" sz="4400" b="1">
              <a:solidFill>
                <a:schemeClr val="bg1"/>
              </a:solidFill>
              <a:latin typeface="Calibri Light" charset="0"/>
              <a:ea typeface="Vrinda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6DB93ED-DA2E-44ED-A712-417C3F19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16952"/>
              </p:ext>
            </p:extLst>
          </p:nvPr>
        </p:nvGraphicFramePr>
        <p:xfrm>
          <a:off x="292501" y="469769"/>
          <a:ext cx="11430000" cy="47784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3913938319"/>
                    </a:ext>
                  </a:extLst>
                </a:gridCol>
                <a:gridCol w="5745480">
                  <a:extLst>
                    <a:ext uri="{9D8B030D-6E8A-4147-A177-3AD203B41FA5}">
                      <a16:colId xmlns:a16="http://schemas.microsoft.com/office/drawing/2014/main" val="4034422969"/>
                    </a:ext>
                  </a:extLst>
                </a:gridCol>
              </a:tblGrid>
              <a:tr h="452230">
                <a:tc gridSpan="2">
                  <a:txBody>
                    <a:bodyPr/>
                    <a:lstStyle/>
                    <a:p>
                      <a:r>
                        <a:rPr lang="en-IN" sz="3200" dirty="0"/>
                        <a:t>Factors promoting the growth of medical device sector in India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00708"/>
                  </a:ext>
                </a:extLst>
              </a:tr>
              <a:tr h="499833"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Identified as a Sunrise sector in the Make in </a:t>
                      </a:r>
                      <a:r>
                        <a:rPr lang="en-IN" sz="1800" dirty="0"/>
                        <a:t>India campaign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Duties Correction - </a:t>
                      </a:r>
                      <a:r>
                        <a:rPr lang="en-IN" sz="1800" dirty="0"/>
                        <a:t>Inverted duties for 78 devices (Jan 2016) and 5% cess added on the basic duty on (March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48810"/>
                  </a:ext>
                </a:extLst>
              </a:tr>
              <a:tr h="714048"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Quality – Launch of ICMED Quality certification by Quality Council of India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Regulatory Framework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act under drafting to regulate all devices under MDR'17</a:t>
                      </a:r>
                    </a:p>
                    <a:p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13101"/>
                  </a:ext>
                </a:extLst>
              </a:tr>
              <a:tr h="714048"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Manufacturing Facility – Setting up of Medical Device parks in the country to create a conducive cost effective manufacturing environment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Support Services – Provide facilitation services to investors through agencies like EEPC India &amp; Invest India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15174"/>
                  </a:ext>
                </a:extLst>
              </a:tr>
              <a:tr h="86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100% FDI is allowed in the sector. 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Cluster Development: Several medical devices industrial clusters have been developed across India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Improvement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R&amp;D Academia &amp; Industry Collaboration Framework like Kalam Institute of Healthcare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Emphasis on Innovations &amp;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R&amp;D &amp; Low Cost Hi Tech Technologies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95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Impact of COVID 19 Pandemic on Indian Medical Devices Sector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54835"/>
            <a:ext cx="10539095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20000"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Font typeface="Arial"/>
              <a:buChar char="•"/>
            </a:pPr>
            <a:r>
              <a:rPr sz="2800" i="0" b="0">
                <a:solidFill>
                  <a:srgbClr val="3E3E3E"/>
                </a:solidFill>
                <a:latin typeface="Calibri" charset="0"/>
                <a:ea typeface="Calibri" charset="0"/>
              </a:rPr>
              <a:t>The Drugs Controller General of India (DCGI) has a</a:t>
            </a:r>
            <a:r>
              <a:rPr sz="2800" i="0" b="0">
                <a:solidFill>
                  <a:schemeClr val="tx1"/>
                </a:solidFill>
                <a:latin typeface="Calibri" charset="0"/>
                <a:ea typeface="Calibri" charset="0"/>
              </a:rPr>
              <a:t>pproved Bharat Biotech's Covaxin and Serum Institute of India's Covishield vaccines</a:t>
            </a:r>
            <a:r>
              <a:rPr sz="2800" i="0" b="0">
                <a:solidFill>
                  <a:srgbClr val="3E3E3E"/>
                </a:solidFill>
                <a:latin typeface="Calibri" charset="0"/>
                <a:ea typeface="Calibri" charset="0"/>
              </a:rPr>
              <a:t> </a:t>
            </a:r>
            <a:endParaRPr lang="ko-KR" altLang="en-US" sz="2800" i="0" b="0">
              <a:solidFill>
                <a:srgbClr val="3E3E3E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Indigenization of several Critical Care, Low Cost Ventilators, PPE Kits and Sanitization Technologies, making </a:t>
            </a:r>
            <a:r>
              <a:rPr lang="en-IN" sz="2800">
                <a:latin typeface="Calibri" charset="0"/>
                <a:ea typeface="Vrinda" charset="0"/>
                <a:cs typeface="+mn-cs"/>
              </a:rPr>
              <a:t>India emerge as one of the largest producers of these devices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Opportunities of more robotics and automation integration in production processes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Improvement in R&amp;D Academia and Industry collaborations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IN" sz="2800">
                <a:latin typeface="Calibri" charset="0"/>
                <a:ea typeface="Vrinda" charset="0"/>
                <a:cs typeface="+mn-cs"/>
              </a:rPr>
              <a:t>Indian government to take measures to reduce dependency on China</a:t>
            </a:r>
            <a:endParaRPr lang="ko-KR" altLang="en-US" sz="2800">
              <a:latin typeface="Calibri" charset="0"/>
              <a:ea typeface="Vrinda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12</Pages>
  <Paragraphs>53</Paragraphs>
  <Words>642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Siddhanth Saha</dc:creator>
  <cp:lastModifiedBy>Pallavi Saha</cp:lastModifiedBy>
  <dc:title>Indian Medical Device Sector – An overview</dc:title>
  <dcterms:modified xsi:type="dcterms:W3CDTF">2021-01-13T16:53:34Z</dcterms:modified>
</cp:coreProperties>
</file>